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660"/>
  </p:normalViewPr>
  <p:slideViewPr>
    <p:cSldViewPr snapToGrid="0">
      <p:cViewPr varScale="1">
        <p:scale>
          <a:sx n="109" d="100"/>
          <a:sy n="109" d="100"/>
        </p:scale>
        <p:origin x="82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5DE10-954D-46BB-9C6A-790CF874B89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8D2BC9D-EE07-4BA6-AE64-63D5424C95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B442F88-37D9-454C-8239-ACD289F6A3E2}"/>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5" name="Espace réservé du pied de page 4">
            <a:extLst>
              <a:ext uri="{FF2B5EF4-FFF2-40B4-BE49-F238E27FC236}">
                <a16:creationId xmlns:a16="http://schemas.microsoft.com/office/drawing/2014/main" id="{8C9E16FA-4602-411C-9AF1-9CBF849B8C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B5D340-7B41-4264-A9A7-89FCB3C19874}"/>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434386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8AE325-3009-44FC-A724-7089C059D1A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B97A92D-460A-4B48-95AF-2F6EAC1FD4A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02B09F8-73BF-447D-8FD3-3CF9C30FC2AF}"/>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5" name="Espace réservé du pied de page 4">
            <a:extLst>
              <a:ext uri="{FF2B5EF4-FFF2-40B4-BE49-F238E27FC236}">
                <a16:creationId xmlns:a16="http://schemas.microsoft.com/office/drawing/2014/main" id="{FC10E3E0-7C9B-4313-B79F-B5AA9B745EC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CAF18E-F8F1-4F57-8B99-265ABF8B7F7B}"/>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3238694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079767F-83BD-42F2-85FE-80D39DB6827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06FBE4D-E3CA-44F7-B231-74E368F0D77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ADBCE3-C7CF-434D-AB6D-1AD73EFEB972}"/>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5" name="Espace réservé du pied de page 4">
            <a:extLst>
              <a:ext uri="{FF2B5EF4-FFF2-40B4-BE49-F238E27FC236}">
                <a16:creationId xmlns:a16="http://schemas.microsoft.com/office/drawing/2014/main" id="{23D1C7D4-1940-4E02-AB1B-4AC56AAE2E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B61F3D9-579A-4C45-83D8-0C1797129730}"/>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386540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94CFB5-1BE7-4926-8C0B-86DCCA72A05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2D5629-6D39-40E7-B92B-771E4DDE3AE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FEEEE3-0E75-4B06-BDC6-1FB189860FF2}"/>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5" name="Espace réservé du pied de page 4">
            <a:extLst>
              <a:ext uri="{FF2B5EF4-FFF2-40B4-BE49-F238E27FC236}">
                <a16:creationId xmlns:a16="http://schemas.microsoft.com/office/drawing/2014/main" id="{4F535754-B87F-4F71-BF9D-E7392FAC7D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4E3478-CD1F-4395-A317-EF00057CD2E2}"/>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336156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E13200-1AEE-4FB1-9BC5-AAE11E307B4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081CFCF-B86C-47D5-8B26-B44F00E8CB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B4AE044-43FE-4B1A-BB52-16408653A6FD}"/>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5" name="Espace réservé du pied de page 4">
            <a:extLst>
              <a:ext uri="{FF2B5EF4-FFF2-40B4-BE49-F238E27FC236}">
                <a16:creationId xmlns:a16="http://schemas.microsoft.com/office/drawing/2014/main" id="{6FE287A6-170F-4153-B1C0-DA279AB399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EBA5F95-4AE4-46D0-9B20-A729F466677B}"/>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987631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6DD4DB-8682-4834-9E21-3A0FA799319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36BE03-EDAB-4DDC-A0E1-0B153E11187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DB25B19-F9D0-4B63-A358-D6CEE5B672B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8E3AE75-27A5-4802-8B87-88A9259B0912}"/>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6" name="Espace réservé du pied de page 5">
            <a:extLst>
              <a:ext uri="{FF2B5EF4-FFF2-40B4-BE49-F238E27FC236}">
                <a16:creationId xmlns:a16="http://schemas.microsoft.com/office/drawing/2014/main" id="{28CB7A42-76DD-4D1C-859A-25509885209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832C3C9-676D-4AEF-81B4-A043475D7A4D}"/>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2140532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C389D3-750A-4988-BA16-FAE3BA191D1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FD33681-F651-4B53-A1A4-B2CC2876E8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F587A44-72F0-4E25-A268-D588C729ED1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F7BC93B-8DB8-4ACF-AB61-FD06060A9C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9F1D6A8-A6E7-4E5C-ADD9-83D8807AB31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49CC730-C255-447D-9BDE-8185A545E990}"/>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8" name="Espace réservé du pied de page 7">
            <a:extLst>
              <a:ext uri="{FF2B5EF4-FFF2-40B4-BE49-F238E27FC236}">
                <a16:creationId xmlns:a16="http://schemas.microsoft.com/office/drawing/2014/main" id="{33905CBD-346F-47EA-A16E-D6FD685C7CC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8724717-DF86-4DE0-ADB0-9E0064917479}"/>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98914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2FD6DF-72AD-4AAD-B8E2-EBF6F4A19FF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6A6DC25-20BC-4FF0-921E-9940A9CED48B}"/>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4" name="Espace réservé du pied de page 3">
            <a:extLst>
              <a:ext uri="{FF2B5EF4-FFF2-40B4-BE49-F238E27FC236}">
                <a16:creationId xmlns:a16="http://schemas.microsoft.com/office/drawing/2014/main" id="{FB239BDF-54D2-4FC7-AA76-C016B17E5D7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E83F6FB-E8A7-4D65-B2F2-991489FCC1FA}"/>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3993842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E53C1BA-3CB8-4CC9-9203-6091E367E620}"/>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3" name="Espace réservé du pied de page 2">
            <a:extLst>
              <a:ext uri="{FF2B5EF4-FFF2-40B4-BE49-F238E27FC236}">
                <a16:creationId xmlns:a16="http://schemas.microsoft.com/office/drawing/2014/main" id="{48B44635-E4CD-494F-99F4-843F49FA17E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A6C4670-1966-4E43-ACB8-5974376F9F73}"/>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1386460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68C9B9-0CA9-498B-8D84-E46EF809C97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A1DDAF2-976E-4E83-A964-414BD38483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4237533-22B1-4F56-816A-7D268ABBAB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7E17E81-8162-4F10-A7D4-3E4E401E0250}"/>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6" name="Espace réservé du pied de page 5">
            <a:extLst>
              <a:ext uri="{FF2B5EF4-FFF2-40B4-BE49-F238E27FC236}">
                <a16:creationId xmlns:a16="http://schemas.microsoft.com/office/drawing/2014/main" id="{313F5D96-C836-4D07-AA0C-9536FAD279F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91BDC7-0218-430E-B89A-D1C7011E5775}"/>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1810934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FD8F75-823B-4074-9A52-1B4A9B7B90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3FD9868-80ED-4700-B7D9-C3B9B6BC16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709B77C-5A5A-4490-8516-FD45C20146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CDE52D5-DDBC-4921-846A-33B11FE1EB09}"/>
              </a:ext>
            </a:extLst>
          </p:cNvPr>
          <p:cNvSpPr>
            <a:spLocks noGrp="1"/>
          </p:cNvSpPr>
          <p:nvPr>
            <p:ph type="dt" sz="half" idx="10"/>
          </p:nvPr>
        </p:nvSpPr>
        <p:spPr/>
        <p:txBody>
          <a:bodyPr/>
          <a:lstStyle/>
          <a:p>
            <a:fld id="{58576786-531A-4B61-9982-00D5488F3589}" type="datetimeFigureOut">
              <a:rPr lang="fr-FR" smtClean="0"/>
              <a:t>07/12/2019</a:t>
            </a:fld>
            <a:endParaRPr lang="fr-FR"/>
          </a:p>
        </p:txBody>
      </p:sp>
      <p:sp>
        <p:nvSpPr>
          <p:cNvPr id="6" name="Espace réservé du pied de page 5">
            <a:extLst>
              <a:ext uri="{FF2B5EF4-FFF2-40B4-BE49-F238E27FC236}">
                <a16:creationId xmlns:a16="http://schemas.microsoft.com/office/drawing/2014/main" id="{9B7AFD15-EDC9-47AC-AA8D-495580EA744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86F2053-434A-4AE1-90A8-C1AA2EEE5E59}"/>
              </a:ext>
            </a:extLst>
          </p:cNvPr>
          <p:cNvSpPr>
            <a:spLocks noGrp="1"/>
          </p:cNvSpPr>
          <p:nvPr>
            <p:ph type="sldNum" sz="quarter" idx="12"/>
          </p:nvPr>
        </p:nvSpPr>
        <p:spPr/>
        <p:txBody>
          <a:bodyPr/>
          <a:lstStyle/>
          <a:p>
            <a:fld id="{357756BB-2AD0-4EBA-AC06-62A033C0EF12}" type="slidenum">
              <a:rPr lang="fr-FR" smtClean="0"/>
              <a:t>‹N°›</a:t>
            </a:fld>
            <a:endParaRPr lang="fr-FR"/>
          </a:p>
        </p:txBody>
      </p:sp>
    </p:spTree>
    <p:extLst>
      <p:ext uri="{BB962C8B-B14F-4D97-AF65-F5344CB8AC3E}">
        <p14:creationId xmlns:p14="http://schemas.microsoft.com/office/powerpoint/2010/main" val="1854255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72C74EC-1943-498C-9DB7-9F28683FF7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12E5ED5-3587-4FFB-B147-FB28593E22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BD979C6-7CDF-4A90-9981-19583FD718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76786-531A-4B61-9982-00D5488F3589}" type="datetimeFigureOut">
              <a:rPr lang="fr-FR" smtClean="0"/>
              <a:t>07/12/2019</a:t>
            </a:fld>
            <a:endParaRPr lang="fr-FR"/>
          </a:p>
        </p:txBody>
      </p:sp>
      <p:sp>
        <p:nvSpPr>
          <p:cNvPr id="5" name="Espace réservé du pied de page 4">
            <a:extLst>
              <a:ext uri="{FF2B5EF4-FFF2-40B4-BE49-F238E27FC236}">
                <a16:creationId xmlns:a16="http://schemas.microsoft.com/office/drawing/2014/main" id="{78BBE73A-1E08-46AB-AF87-07020820C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54696D0-AECF-4BB7-84E3-DB47A196BD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756BB-2AD0-4EBA-AC06-62A033C0EF12}" type="slidenum">
              <a:rPr lang="fr-FR" smtClean="0"/>
              <a:t>‹N°›</a:t>
            </a:fld>
            <a:endParaRPr lang="fr-FR"/>
          </a:p>
        </p:txBody>
      </p:sp>
    </p:spTree>
    <p:extLst>
      <p:ext uri="{BB962C8B-B14F-4D97-AF65-F5344CB8AC3E}">
        <p14:creationId xmlns:p14="http://schemas.microsoft.com/office/powerpoint/2010/main" val="3100418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04EDDF-0C3E-4194-9BC5-DAA119EE7060}"/>
              </a:ext>
            </a:extLst>
          </p:cNvPr>
          <p:cNvSpPr>
            <a:spLocks noGrp="1"/>
          </p:cNvSpPr>
          <p:nvPr>
            <p:ph type="ctrTitle"/>
          </p:nvPr>
        </p:nvSpPr>
        <p:spPr/>
        <p:txBody>
          <a:bodyPr/>
          <a:lstStyle/>
          <a:p>
            <a:r>
              <a:rPr lang="fr-FR" b="1" i="1" dirty="0"/>
              <a:t>Renouveler                             nos Pensées</a:t>
            </a:r>
            <a:endParaRPr lang="fr-FR" dirty="0"/>
          </a:p>
        </p:txBody>
      </p:sp>
    </p:spTree>
    <p:extLst>
      <p:ext uri="{BB962C8B-B14F-4D97-AF65-F5344CB8AC3E}">
        <p14:creationId xmlns:p14="http://schemas.microsoft.com/office/powerpoint/2010/main" val="2989993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905255"/>
            <a:ext cx="11411712" cy="5742431"/>
          </a:xfrm>
        </p:spPr>
        <p:txBody>
          <a:bodyPr>
            <a:normAutofit/>
          </a:bodyPr>
          <a:lstStyle/>
          <a:p>
            <a:pPr marL="0" indent="0" algn="just">
              <a:buNone/>
            </a:pPr>
            <a:r>
              <a:rPr lang="fr-FR" b="1" dirty="0">
                <a:effectLst/>
              </a:rPr>
              <a:t>4: Comment discerner les bonnes et les mauvaises pensées ?</a:t>
            </a:r>
            <a:r>
              <a:rPr lang="fr-FR" dirty="0">
                <a:effectLst/>
              </a:rPr>
              <a:t> </a:t>
            </a:r>
          </a:p>
          <a:p>
            <a:pPr lvl="1" algn="just">
              <a:buFont typeface="Wingdings" panose="05000000000000000000" pitchFamily="2" charset="2"/>
              <a:buChar char="Ø"/>
            </a:pPr>
            <a:r>
              <a:rPr lang="fr-FR" b="1" u="sng" dirty="0"/>
              <a:t>La Parole est notre étalon</a:t>
            </a:r>
            <a:r>
              <a:rPr lang="fr-FR" dirty="0"/>
              <a:t>:        </a:t>
            </a:r>
            <a:r>
              <a:rPr lang="fr-FR" b="1" dirty="0"/>
              <a:t>Hébreux 4/11</a:t>
            </a:r>
            <a:r>
              <a:rPr lang="fr-FR" dirty="0"/>
              <a:t>: "</a:t>
            </a:r>
            <a:r>
              <a:rPr lang="fr-FR" b="1" i="1" u="sng" dirty="0"/>
              <a:t>Efforçons-nous</a:t>
            </a:r>
            <a:r>
              <a:rPr lang="fr-FR" i="1" dirty="0"/>
              <a:t> donc d'entrer dans ce repos, afin que personne ne tombe en donnant le même exemple de désobéissance. Car </a:t>
            </a:r>
            <a:r>
              <a:rPr lang="fr-FR" b="1" i="1" dirty="0">
                <a:solidFill>
                  <a:srgbClr val="FF0000"/>
                </a:solidFill>
              </a:rPr>
              <a:t>la Parole de Dieu </a:t>
            </a:r>
            <a:r>
              <a:rPr lang="fr-FR" i="1" dirty="0"/>
              <a:t>est vivante et efficace, plus tranchante qu'une épée quelconque à deux tranchants, pénétrante jusqu'à partager âme et esprit, jointures et moelles; elle</a:t>
            </a:r>
            <a:r>
              <a:rPr lang="fr-FR" b="1" i="1" dirty="0"/>
              <a:t> </a:t>
            </a:r>
            <a:r>
              <a:rPr lang="fr-FR" b="1" i="1" dirty="0">
                <a:solidFill>
                  <a:srgbClr val="FF0000"/>
                </a:solidFill>
              </a:rPr>
              <a:t>juge les sentiments et</a:t>
            </a:r>
            <a:r>
              <a:rPr lang="fr-FR" b="1" i="1" u="sng" dirty="0">
                <a:solidFill>
                  <a:srgbClr val="FF0000"/>
                </a:solidFill>
              </a:rPr>
              <a:t> les pensées du cœur</a:t>
            </a:r>
            <a:r>
              <a:rPr lang="fr-FR" b="1" dirty="0">
                <a:solidFill>
                  <a:srgbClr val="FF0000"/>
                </a:solidFill>
              </a:rPr>
              <a:t>".</a:t>
            </a:r>
            <a:r>
              <a:rPr lang="fr-FR" dirty="0">
                <a:solidFill>
                  <a:srgbClr val="FF0000"/>
                </a:solidFill>
              </a:rPr>
              <a:t> </a:t>
            </a:r>
          </a:p>
        </p:txBody>
      </p:sp>
    </p:spTree>
    <p:extLst>
      <p:ext uri="{BB962C8B-B14F-4D97-AF65-F5344CB8AC3E}">
        <p14:creationId xmlns:p14="http://schemas.microsoft.com/office/powerpoint/2010/main" val="427017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905255"/>
            <a:ext cx="11411712" cy="5742431"/>
          </a:xfrm>
        </p:spPr>
        <p:txBody>
          <a:bodyPr>
            <a:normAutofit/>
          </a:bodyPr>
          <a:lstStyle/>
          <a:p>
            <a:pPr marL="0" indent="0" algn="just">
              <a:buNone/>
            </a:pPr>
            <a:r>
              <a:rPr lang="fr-FR" b="1" dirty="0">
                <a:effectLst/>
              </a:rPr>
              <a:t>4: Comment discerner les bonnes et les mauvaises pensées ?</a:t>
            </a:r>
            <a:r>
              <a:rPr lang="fr-FR" dirty="0">
                <a:effectLst/>
              </a:rPr>
              <a:t> </a:t>
            </a:r>
          </a:p>
          <a:p>
            <a:pPr lvl="1" algn="just">
              <a:buFont typeface="Wingdings" panose="05000000000000000000" pitchFamily="2" charset="2"/>
              <a:buChar char="Ø"/>
            </a:pPr>
            <a:r>
              <a:rPr lang="fr-FR" b="1" u="sng" dirty="0"/>
              <a:t>La Parole est notre étalon</a:t>
            </a:r>
            <a:r>
              <a:rPr lang="fr-FR" dirty="0"/>
              <a:t>: </a:t>
            </a:r>
          </a:p>
          <a:p>
            <a:pPr lvl="1" algn="just">
              <a:buFont typeface="Wingdings" panose="05000000000000000000" pitchFamily="2" charset="2"/>
              <a:buChar char="Ø"/>
            </a:pPr>
            <a:r>
              <a:rPr lang="fr-FR" b="1" u="sng" dirty="0"/>
              <a:t>Surveillez nos pensées:</a:t>
            </a:r>
            <a:r>
              <a:rPr lang="fr-FR" dirty="0"/>
              <a:t> Dans </a:t>
            </a:r>
            <a:r>
              <a:rPr lang="fr-FR" b="1" dirty="0"/>
              <a:t>Philippiens 4/8</a:t>
            </a:r>
            <a:r>
              <a:rPr lang="fr-FR" dirty="0"/>
              <a:t>, nous lisons: "</a:t>
            </a:r>
            <a:r>
              <a:rPr lang="fr-FR" i="1" dirty="0"/>
              <a:t>Au reste, frères, que tout ce qui est vrai, tout ce qui est honorable, tout ce qui est juste, tout ce qui est pur, tout ce qui est aimable, tout ce qui mérite l'approbation, ce qui est vertueux et digne de louange, </a:t>
            </a:r>
            <a:r>
              <a:rPr lang="fr-FR" b="1" i="1" dirty="0"/>
              <a:t>soit l'objet de vos pensées</a:t>
            </a:r>
            <a:r>
              <a:rPr lang="fr-FR" b="1" dirty="0"/>
              <a:t>".</a:t>
            </a:r>
            <a:endParaRPr lang="fr-FR" dirty="0"/>
          </a:p>
          <a:p>
            <a:pPr marL="457200" lvl="1" indent="0" algn="just">
              <a:buNone/>
            </a:pPr>
            <a:endParaRPr lang="fr-FR" dirty="0"/>
          </a:p>
          <a:p>
            <a:pPr marL="457200" lvl="1" indent="0" algn="just">
              <a:buNone/>
            </a:pPr>
            <a:r>
              <a:rPr lang="fr-FR" dirty="0"/>
              <a:t>Posons-nous la question: Est-ce que l'objet de mes pensées est quelque chose d'autre que ce qui est saint, pur, digne de louange, etc....</a:t>
            </a:r>
            <a:endParaRPr lang="fr-FR" dirty="0">
              <a:effectLst/>
            </a:endParaRPr>
          </a:p>
          <a:p>
            <a:pPr marL="0" indent="0">
              <a:buNone/>
            </a:pPr>
            <a:endParaRPr lang="fr-FR" sz="2000" dirty="0"/>
          </a:p>
        </p:txBody>
      </p:sp>
    </p:spTree>
    <p:extLst>
      <p:ext uri="{BB962C8B-B14F-4D97-AF65-F5344CB8AC3E}">
        <p14:creationId xmlns:p14="http://schemas.microsoft.com/office/powerpoint/2010/main" val="147990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905255"/>
            <a:ext cx="11411712" cy="5742431"/>
          </a:xfrm>
        </p:spPr>
        <p:txBody>
          <a:bodyPr>
            <a:normAutofit/>
          </a:bodyPr>
          <a:lstStyle/>
          <a:p>
            <a:pPr marL="0" indent="0" algn="just">
              <a:buNone/>
            </a:pPr>
            <a:r>
              <a:rPr lang="fr-FR" b="1" dirty="0">
                <a:effectLst/>
              </a:rPr>
              <a:t>4: Comment discerner les bonnes et les mauvaises pensées ?</a:t>
            </a:r>
            <a:r>
              <a:rPr lang="fr-FR" dirty="0">
                <a:effectLst/>
              </a:rPr>
              <a:t> </a:t>
            </a:r>
          </a:p>
          <a:p>
            <a:pPr lvl="1" algn="just">
              <a:buFont typeface="Wingdings" panose="05000000000000000000" pitchFamily="2" charset="2"/>
              <a:buChar char="Ø"/>
            </a:pPr>
            <a:r>
              <a:rPr lang="fr-FR" b="1" u="sng" dirty="0"/>
              <a:t>La Parole est notre étalon</a:t>
            </a:r>
            <a:r>
              <a:rPr lang="fr-FR" dirty="0"/>
              <a:t>: </a:t>
            </a:r>
          </a:p>
          <a:p>
            <a:pPr lvl="1" algn="just">
              <a:buFont typeface="Wingdings" panose="05000000000000000000" pitchFamily="2" charset="2"/>
              <a:buChar char="Ø"/>
            </a:pPr>
            <a:r>
              <a:rPr lang="fr-FR" b="1" u="sng" dirty="0"/>
              <a:t>Surveillez nos pensées:</a:t>
            </a:r>
            <a:r>
              <a:rPr lang="fr-FR" dirty="0"/>
              <a:t> </a:t>
            </a:r>
          </a:p>
          <a:p>
            <a:pPr lvl="1" algn="just">
              <a:buFont typeface="Wingdings" panose="05000000000000000000" pitchFamily="2" charset="2"/>
              <a:buChar char="Ø"/>
            </a:pPr>
            <a:r>
              <a:rPr lang="fr-FR" b="1" u="sng" dirty="0"/>
              <a:t>Surveiller nos paroles:</a:t>
            </a:r>
            <a:r>
              <a:rPr lang="fr-FR" dirty="0"/>
              <a:t> </a:t>
            </a:r>
            <a:r>
              <a:rPr lang="fr-FR" b="1" dirty="0"/>
              <a:t>Matthieu 12/34:</a:t>
            </a:r>
            <a:r>
              <a:rPr lang="fr-FR" dirty="0"/>
              <a:t> "</a:t>
            </a:r>
            <a:r>
              <a:rPr lang="fr-FR" i="1" dirty="0"/>
              <a:t>C'est de l'abondance du cœur que la bouche parle</a:t>
            </a:r>
            <a:r>
              <a:rPr lang="fr-FR" dirty="0"/>
              <a:t>". </a:t>
            </a:r>
          </a:p>
          <a:p>
            <a:pPr marL="457200" lvl="1" indent="0" algn="just">
              <a:buNone/>
            </a:pPr>
            <a:endParaRPr lang="fr-FR" dirty="0"/>
          </a:p>
          <a:p>
            <a:pPr marL="457200" lvl="1" indent="0" algn="just">
              <a:buNone/>
            </a:pPr>
            <a:r>
              <a:rPr lang="fr-FR" dirty="0"/>
              <a:t>Le contrôle de nos pensées doit aller avec le contrôle de nos paroles. C'est en observant la manière dont nous parlons que nous pouvons voir s'il y a encore des pensées humaines dans nos cœurs. Dans </a:t>
            </a:r>
            <a:r>
              <a:rPr lang="fr-FR" b="1" dirty="0"/>
              <a:t>Proverbes 30/32</a:t>
            </a:r>
            <a:r>
              <a:rPr lang="fr-FR" dirty="0"/>
              <a:t>, nous lisons: </a:t>
            </a:r>
            <a:r>
              <a:rPr lang="fr-FR" i="1" dirty="0"/>
              <a:t>"… Et si tu as des mauvaises pensées, mets la main sur la bouche...</a:t>
            </a:r>
            <a:r>
              <a:rPr lang="fr-FR" dirty="0"/>
              <a:t>".</a:t>
            </a:r>
          </a:p>
          <a:p>
            <a:pPr marL="0" indent="0">
              <a:buNone/>
            </a:pPr>
            <a:endParaRPr lang="fr-FR" dirty="0"/>
          </a:p>
        </p:txBody>
      </p:sp>
    </p:spTree>
    <p:extLst>
      <p:ext uri="{BB962C8B-B14F-4D97-AF65-F5344CB8AC3E}">
        <p14:creationId xmlns:p14="http://schemas.microsoft.com/office/powerpoint/2010/main" val="209789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905255"/>
            <a:ext cx="11411712" cy="5742431"/>
          </a:xfrm>
        </p:spPr>
        <p:txBody>
          <a:bodyPr>
            <a:normAutofit/>
          </a:bodyPr>
          <a:lstStyle/>
          <a:p>
            <a:pPr marL="0" indent="0" algn="just">
              <a:buNone/>
            </a:pPr>
            <a:r>
              <a:rPr lang="fr-FR" sz="3300" b="1" dirty="0">
                <a:effectLst/>
              </a:rPr>
              <a:t>Et Maintenant ?</a:t>
            </a:r>
            <a:endParaRPr lang="fr-FR" dirty="0">
              <a:effectLst/>
            </a:endParaRPr>
          </a:p>
          <a:p>
            <a:pPr lvl="1" algn="just">
              <a:buFont typeface="Wingdings" panose="05000000000000000000" pitchFamily="2" charset="2"/>
              <a:buChar char="Ø"/>
            </a:pPr>
            <a:r>
              <a:rPr lang="fr-FR" b="1" dirty="0">
                <a:effectLst/>
              </a:rPr>
              <a:t>Josué 22/29</a:t>
            </a:r>
            <a:r>
              <a:rPr lang="fr-FR" dirty="0">
                <a:effectLst/>
              </a:rPr>
              <a:t>: "</a:t>
            </a:r>
            <a:r>
              <a:rPr lang="fr-FR" b="1" i="1" dirty="0"/>
              <a:t>Loin de nous la pensée</a:t>
            </a:r>
            <a:r>
              <a:rPr lang="fr-FR" i="1" dirty="0"/>
              <a:t> </a:t>
            </a:r>
            <a:r>
              <a:rPr lang="fr-FR" i="1" dirty="0">
                <a:effectLst/>
              </a:rPr>
              <a:t>de nous révolter contre l'Eternel et de nous détourner aujourd'hui de l'Eternel, en bâtissant un autel pour des holocaustes, etc..".</a:t>
            </a:r>
            <a:endParaRPr lang="fr-FR" dirty="0">
              <a:effectLst/>
            </a:endParaRPr>
          </a:p>
          <a:p>
            <a:pPr lvl="1" algn="just">
              <a:buFont typeface="Wingdings" panose="05000000000000000000" pitchFamily="2" charset="2"/>
              <a:buChar char="Ø"/>
            </a:pPr>
            <a:endParaRPr lang="fr-FR" dirty="0">
              <a:effectLst/>
            </a:endParaRPr>
          </a:p>
          <a:p>
            <a:pPr marL="457200" lvl="1" indent="0" algn="just">
              <a:buNone/>
            </a:pPr>
            <a:r>
              <a:rPr lang="fr-FR" dirty="0">
                <a:effectLst/>
              </a:rPr>
              <a:t>Nous pouvons le comprendre de deux manières:</a:t>
            </a:r>
          </a:p>
          <a:p>
            <a:pPr lvl="2" algn="just">
              <a:buFont typeface="Wingdings" panose="05000000000000000000" pitchFamily="2" charset="2"/>
              <a:buChar char="ü"/>
            </a:pPr>
            <a:r>
              <a:rPr lang="fr-FR" dirty="0"/>
              <a:t>Ils étaient décidés à rejeter toute pensée qui n'était pas du Seigneur.</a:t>
            </a:r>
          </a:p>
          <a:p>
            <a:pPr lvl="2" algn="just">
              <a:buFont typeface="Wingdings" panose="05000000000000000000" pitchFamily="2" charset="2"/>
              <a:buChar char="ü"/>
            </a:pPr>
            <a:r>
              <a:rPr lang="fr-FR" dirty="0"/>
              <a:t>Ou bien, c'est une formule qui veut dire: "</a:t>
            </a:r>
            <a:r>
              <a:rPr lang="fr-FR" i="1" dirty="0"/>
              <a:t>Je ne ferai pas ceci ou cela"</a:t>
            </a:r>
            <a:r>
              <a:rPr lang="fr-FR" dirty="0"/>
              <a:t>.</a:t>
            </a:r>
          </a:p>
          <a:p>
            <a:pPr lvl="1" algn="just">
              <a:buFont typeface="Wingdings" panose="05000000000000000000" pitchFamily="2" charset="2"/>
              <a:buChar char="Ø"/>
            </a:pPr>
            <a:endParaRPr lang="fr-FR" dirty="0">
              <a:effectLst/>
            </a:endParaRPr>
          </a:p>
          <a:p>
            <a:pPr lvl="1" algn="just">
              <a:buFont typeface="Wingdings" panose="05000000000000000000" pitchFamily="2" charset="2"/>
              <a:buChar char="Ø"/>
            </a:pPr>
            <a:r>
              <a:rPr lang="fr-FR" dirty="0">
                <a:effectLst/>
              </a:rPr>
              <a:t>Si nous sommes décidés, le Seigneur va nous aider et nous donner la force nécessaire. </a:t>
            </a:r>
          </a:p>
          <a:p>
            <a:pPr marL="457200" lvl="1" indent="0" algn="just">
              <a:buNone/>
            </a:pPr>
            <a:r>
              <a:rPr lang="fr-FR" b="1" dirty="0">
                <a:solidFill>
                  <a:srgbClr val="FF0000"/>
                </a:solidFill>
                <a:effectLst/>
              </a:rPr>
              <a:t>Rien n'est Impossible à Dieu</a:t>
            </a:r>
            <a:endParaRPr lang="fr-FR" dirty="0">
              <a:solidFill>
                <a:srgbClr val="FF0000"/>
              </a:solidFill>
              <a:effectLst/>
            </a:endParaRPr>
          </a:p>
          <a:p>
            <a:pPr lvl="1" algn="just">
              <a:buFont typeface="Wingdings" panose="05000000000000000000" pitchFamily="2" charset="2"/>
              <a:buChar char="Ø"/>
            </a:pPr>
            <a:endParaRPr lang="fr-FR" dirty="0">
              <a:effectLst/>
            </a:endParaRPr>
          </a:p>
          <a:p>
            <a:pPr lvl="1" algn="just">
              <a:buFont typeface="Wingdings" panose="05000000000000000000" pitchFamily="2" charset="2"/>
              <a:buChar char="Ø"/>
            </a:pPr>
            <a:r>
              <a:rPr lang="fr-FR" b="1" dirty="0">
                <a:highlight>
                  <a:srgbClr val="FFFF00"/>
                </a:highlight>
              </a:rPr>
              <a:t>Que le Seigneur nous aide à bien discerner Ses pensées et reconnaître ceux qui ne sont pas de Lui</a:t>
            </a:r>
            <a:r>
              <a:rPr lang="fr-FR" b="1" dirty="0"/>
              <a:t>.</a:t>
            </a:r>
            <a:endParaRPr lang="fr-FR" dirty="0">
              <a:effectLst/>
            </a:endParaRPr>
          </a:p>
          <a:p>
            <a:pPr marL="0" indent="0">
              <a:buNone/>
            </a:pPr>
            <a:endParaRPr lang="fr-FR" dirty="0"/>
          </a:p>
        </p:txBody>
      </p:sp>
    </p:spTree>
    <p:extLst>
      <p:ext uri="{BB962C8B-B14F-4D97-AF65-F5344CB8AC3E}">
        <p14:creationId xmlns:p14="http://schemas.microsoft.com/office/powerpoint/2010/main" val="301544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841248"/>
            <a:ext cx="11411712" cy="5335715"/>
          </a:xfrm>
        </p:spPr>
        <p:txBody>
          <a:bodyPr>
            <a:normAutofit lnSpcReduction="10000"/>
          </a:bodyPr>
          <a:lstStyle/>
          <a:p>
            <a:pPr marL="0" indent="0" algn="just">
              <a:buNone/>
            </a:pPr>
            <a:r>
              <a:rPr lang="fr-FR" b="1" dirty="0"/>
              <a:t>1: Importance du sujet:</a:t>
            </a:r>
            <a:endParaRPr lang="fr-FR" dirty="0"/>
          </a:p>
          <a:p>
            <a:pPr marL="457200" lvl="1" indent="0" algn="just">
              <a:buNone/>
            </a:pPr>
            <a:r>
              <a:rPr lang="fr-FR" dirty="0"/>
              <a:t>Retour sur le sujet de partage des ''Groupes de Maisons'': </a:t>
            </a:r>
            <a:r>
              <a:rPr lang="fr-FR" b="1" dirty="0"/>
              <a:t>Jacques 3/2-18</a:t>
            </a:r>
            <a:endParaRPr lang="fr-FR" dirty="0"/>
          </a:p>
          <a:p>
            <a:pPr algn="just">
              <a:buFont typeface="Wingdings" panose="05000000000000000000" pitchFamily="2" charset="2"/>
              <a:buChar char="Ø"/>
            </a:pPr>
            <a:r>
              <a:rPr lang="fr-FR" b="1" dirty="0">
                <a:effectLst/>
              </a:rPr>
              <a:t>Importance du sujet en tant que Commandement:</a:t>
            </a:r>
            <a:endParaRPr lang="fr-FR" dirty="0">
              <a:effectLst/>
            </a:endParaRPr>
          </a:p>
          <a:p>
            <a:pPr marL="457200" lvl="1" indent="0" algn="just">
              <a:buNone/>
            </a:pPr>
            <a:r>
              <a:rPr lang="fr-FR" b="1" dirty="0"/>
              <a:t>Deutéronome 6/5-6:</a:t>
            </a:r>
            <a:r>
              <a:rPr lang="fr-FR" dirty="0"/>
              <a:t> </a:t>
            </a:r>
            <a:r>
              <a:rPr lang="fr-FR" i="1" dirty="0"/>
              <a:t>Tu aimeras l'Eternel, ton Dieu, de tout ton </a:t>
            </a:r>
            <a:r>
              <a:rPr lang="fr-FR" b="1" i="1" u="sng" dirty="0"/>
              <a:t>cœur</a:t>
            </a:r>
            <a:r>
              <a:rPr lang="fr-FR" i="1" dirty="0"/>
              <a:t>, de toute ton </a:t>
            </a:r>
            <a:r>
              <a:rPr lang="fr-FR" b="1" i="1" u="sng" dirty="0"/>
              <a:t>âme</a:t>
            </a:r>
            <a:r>
              <a:rPr lang="fr-FR" i="1" dirty="0"/>
              <a:t> et de toute ta </a:t>
            </a:r>
            <a:r>
              <a:rPr lang="fr-FR" b="1" i="1" u="sng" dirty="0"/>
              <a:t>force</a:t>
            </a:r>
            <a:r>
              <a:rPr lang="fr-FR" i="1" dirty="0"/>
              <a:t>. Et ces commandements, que je te donne aujourd'hui, </a:t>
            </a:r>
            <a:r>
              <a:rPr lang="fr-FR" b="1" i="1" u="sng" dirty="0"/>
              <a:t>seront dans ton cœur</a:t>
            </a:r>
            <a:r>
              <a:rPr lang="fr-FR" i="1" dirty="0"/>
              <a:t>. </a:t>
            </a:r>
            <a:endParaRPr lang="fr-FR" dirty="0"/>
          </a:p>
          <a:p>
            <a:pPr lvl="1" algn="just">
              <a:buFont typeface="Wingdings" panose="05000000000000000000" pitchFamily="2" charset="2"/>
              <a:buChar char="ü"/>
            </a:pPr>
            <a:r>
              <a:rPr lang="fr-FR" dirty="0"/>
              <a:t>Certains manuscrits de la Septante ajoutaient aux trois composantes de l'hébreu (cœur, âme, force), </a:t>
            </a:r>
            <a:r>
              <a:rPr lang="fr-FR" b="1" dirty="0"/>
              <a:t>la pensée.</a:t>
            </a:r>
            <a:endParaRPr lang="fr-FR" dirty="0"/>
          </a:p>
          <a:p>
            <a:pPr lvl="1" algn="just">
              <a:buFont typeface="Wingdings" panose="05000000000000000000" pitchFamily="2" charset="2"/>
              <a:buChar char="ü"/>
            </a:pPr>
            <a:r>
              <a:rPr lang="fr-FR" dirty="0"/>
              <a:t>Le Seigneur l'a repris un peu différemment: </a:t>
            </a:r>
            <a:r>
              <a:rPr lang="fr-FR" b="1" dirty="0"/>
              <a:t>Matthieu 22/36-37</a:t>
            </a:r>
            <a:r>
              <a:rPr lang="fr-FR" dirty="0"/>
              <a:t>: "</a:t>
            </a:r>
            <a:r>
              <a:rPr lang="fr-FR" i="1" dirty="0"/>
              <a:t>Maître, quel est le plus grand commandement de la loi ? Jésus lui répondit: tu aimeras le Seigneur ton Dieu, de tout ton </a:t>
            </a:r>
            <a:r>
              <a:rPr lang="fr-FR" b="1" i="1" u="sng" dirty="0"/>
              <a:t>cœur</a:t>
            </a:r>
            <a:r>
              <a:rPr lang="fr-FR" i="1" dirty="0"/>
              <a:t>, de toute ton </a:t>
            </a:r>
            <a:r>
              <a:rPr lang="fr-FR" b="1" i="1" u="sng" dirty="0"/>
              <a:t>âme</a:t>
            </a:r>
            <a:r>
              <a:rPr lang="fr-FR" i="1" dirty="0"/>
              <a:t>, et </a:t>
            </a:r>
            <a:r>
              <a:rPr lang="fr-FR" b="1" i="1" dirty="0"/>
              <a:t>de toute ta pensée</a:t>
            </a:r>
            <a:r>
              <a:rPr lang="fr-FR" dirty="0"/>
              <a:t>".</a:t>
            </a:r>
            <a:r>
              <a:rPr lang="fr-FR" b="1" dirty="0"/>
              <a:t> </a:t>
            </a:r>
            <a:endParaRPr lang="fr-FR" dirty="0"/>
          </a:p>
          <a:p>
            <a:pPr lvl="1" algn="just">
              <a:buFont typeface="Wingdings" panose="05000000000000000000" pitchFamily="2" charset="2"/>
              <a:buChar char="ü"/>
            </a:pPr>
            <a:r>
              <a:rPr lang="fr-FR" b="1" dirty="0"/>
              <a:t>Marc 12/30</a:t>
            </a:r>
            <a:r>
              <a:rPr lang="fr-FR" dirty="0"/>
              <a:t> cite les quatre.</a:t>
            </a:r>
          </a:p>
          <a:p>
            <a:pPr marL="457200" lvl="1" indent="0" algn="just">
              <a:buNone/>
            </a:pPr>
            <a:endParaRPr lang="fr-FR" dirty="0"/>
          </a:p>
          <a:p>
            <a:pPr marL="457200" lvl="1" indent="0" algn="just">
              <a:buNone/>
            </a:pPr>
            <a:r>
              <a:rPr lang="fr-FR" b="1" dirty="0"/>
              <a:t>L’amour de Dieu doit s’inscrire dans notre être entier, au plus profond (et secret) de nous-même, </a:t>
            </a:r>
            <a:r>
              <a:rPr lang="fr-FR" b="1" dirty="0">
                <a:solidFill>
                  <a:srgbClr val="FF0000"/>
                </a:solidFill>
              </a:rPr>
              <a:t>nos pensées</a:t>
            </a:r>
            <a:r>
              <a:rPr lang="fr-FR" b="1" dirty="0"/>
              <a:t>.</a:t>
            </a:r>
            <a:r>
              <a:rPr lang="fr-FR" dirty="0"/>
              <a:t> </a:t>
            </a:r>
          </a:p>
          <a:p>
            <a:endParaRPr lang="fr-FR" dirty="0"/>
          </a:p>
        </p:txBody>
      </p:sp>
    </p:spTree>
    <p:extLst>
      <p:ext uri="{BB962C8B-B14F-4D97-AF65-F5344CB8AC3E}">
        <p14:creationId xmlns:p14="http://schemas.microsoft.com/office/powerpoint/2010/main" val="83690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841248"/>
            <a:ext cx="11411712" cy="5335715"/>
          </a:xfrm>
        </p:spPr>
        <p:txBody>
          <a:bodyPr>
            <a:normAutofit/>
          </a:bodyPr>
          <a:lstStyle/>
          <a:p>
            <a:pPr marL="0" indent="0" algn="just">
              <a:buNone/>
            </a:pPr>
            <a:r>
              <a:rPr lang="fr-FR" b="1" dirty="0"/>
              <a:t>1: Importance du sujet:</a:t>
            </a:r>
            <a:endParaRPr lang="fr-FR" dirty="0"/>
          </a:p>
          <a:p>
            <a:pPr marL="457200" lvl="1" indent="0" algn="just">
              <a:buNone/>
            </a:pPr>
            <a:r>
              <a:rPr lang="fr-FR" dirty="0"/>
              <a:t>Retour sur le sujet de partage des ''Groupes de Maisons'': </a:t>
            </a:r>
            <a:r>
              <a:rPr lang="fr-FR" b="1" dirty="0"/>
              <a:t>Jacques 3/2-18</a:t>
            </a:r>
            <a:endParaRPr lang="fr-FR" dirty="0"/>
          </a:p>
          <a:p>
            <a:pPr algn="just">
              <a:buFont typeface="Wingdings" panose="05000000000000000000" pitchFamily="2" charset="2"/>
              <a:buChar char="Ø"/>
            </a:pPr>
            <a:r>
              <a:rPr lang="fr-FR" b="1" dirty="0">
                <a:effectLst/>
              </a:rPr>
              <a:t>Importance du sujet en tant que Commandement:</a:t>
            </a:r>
            <a:endParaRPr lang="fr-FR" dirty="0"/>
          </a:p>
          <a:p>
            <a:pPr algn="just">
              <a:buFont typeface="Wingdings" panose="05000000000000000000" pitchFamily="2" charset="2"/>
              <a:buChar char="Ø"/>
            </a:pPr>
            <a:r>
              <a:rPr lang="fr-FR" b="1" dirty="0">
                <a:effectLst/>
              </a:rPr>
              <a:t>Importance du sujet en tant que Jugement:</a:t>
            </a:r>
          </a:p>
          <a:p>
            <a:pPr lvl="1" algn="just">
              <a:buFont typeface="Wingdings" panose="05000000000000000000" pitchFamily="2" charset="2"/>
              <a:buChar char="ü"/>
            </a:pPr>
            <a:r>
              <a:rPr lang="fr-FR" dirty="0"/>
              <a:t>En </a:t>
            </a:r>
            <a:r>
              <a:rPr lang="fr-FR" b="1" dirty="0"/>
              <a:t>Genèse 6/5</a:t>
            </a:r>
            <a:r>
              <a:rPr lang="fr-FR" dirty="0"/>
              <a:t> nous lisons: "</a:t>
            </a:r>
            <a:r>
              <a:rPr lang="fr-FR" i="1" dirty="0"/>
              <a:t>L'Eternel vit que la méchanceté des hommes était grande sur la terre et que </a:t>
            </a:r>
            <a:r>
              <a:rPr lang="fr-FR" b="1" i="1" u="sng" dirty="0"/>
              <a:t>toutes les pensées de leur cœur</a:t>
            </a:r>
            <a:r>
              <a:rPr lang="fr-FR" i="1" dirty="0"/>
              <a:t> se portaient chaque jour uniquement vers le mal</a:t>
            </a:r>
            <a:r>
              <a:rPr lang="fr-FR" dirty="0"/>
              <a:t>".   </a:t>
            </a:r>
          </a:p>
          <a:p>
            <a:pPr lvl="1" algn="just">
              <a:buFont typeface="Wingdings" panose="05000000000000000000" pitchFamily="2" charset="2"/>
              <a:buChar char="ü"/>
            </a:pPr>
            <a:r>
              <a:rPr lang="fr-FR" dirty="0"/>
              <a:t>En </a:t>
            </a:r>
            <a:r>
              <a:rPr lang="fr-FR" b="1" dirty="0"/>
              <a:t>Proverbes 16/30</a:t>
            </a:r>
            <a:r>
              <a:rPr lang="fr-FR" dirty="0"/>
              <a:t>, il nous est dit ceci: "</a:t>
            </a:r>
            <a:r>
              <a:rPr lang="fr-FR" i="1" dirty="0"/>
              <a:t>Celui qui ferme les yeux pour se livrer à des </a:t>
            </a:r>
            <a:r>
              <a:rPr lang="fr-FR" b="1" i="1" dirty="0"/>
              <a:t>pensées perverses</a:t>
            </a:r>
            <a:r>
              <a:rPr lang="fr-FR" i="1" dirty="0"/>
              <a:t>, celui qui se mord les lèvres </a:t>
            </a:r>
            <a:r>
              <a:rPr lang="fr-FR" b="1" i="1" dirty="0"/>
              <a:t>a déjà consommé le mal</a:t>
            </a:r>
            <a:r>
              <a:rPr lang="fr-FR" dirty="0"/>
              <a:t>". </a:t>
            </a:r>
          </a:p>
          <a:p>
            <a:pPr>
              <a:buFont typeface="Wingdings" panose="05000000000000000000" pitchFamily="2" charset="2"/>
              <a:buChar char="Ø"/>
            </a:pPr>
            <a:endParaRPr lang="fr-FR" dirty="0">
              <a:effectLst/>
            </a:endParaRPr>
          </a:p>
          <a:p>
            <a:endParaRPr lang="fr-FR" dirty="0"/>
          </a:p>
        </p:txBody>
      </p:sp>
    </p:spTree>
    <p:extLst>
      <p:ext uri="{BB962C8B-B14F-4D97-AF65-F5344CB8AC3E}">
        <p14:creationId xmlns:p14="http://schemas.microsoft.com/office/powerpoint/2010/main" val="419244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841248"/>
            <a:ext cx="11411712" cy="5335715"/>
          </a:xfrm>
        </p:spPr>
        <p:txBody>
          <a:bodyPr>
            <a:normAutofit/>
          </a:bodyPr>
          <a:lstStyle/>
          <a:p>
            <a:pPr marL="0" indent="0" algn="just">
              <a:buNone/>
            </a:pPr>
            <a:r>
              <a:rPr lang="fr-FR" b="1" dirty="0"/>
              <a:t>2: </a:t>
            </a:r>
            <a:r>
              <a:rPr lang="fr-FR" b="1" dirty="0">
                <a:effectLst/>
              </a:rPr>
              <a:t>Qu'en est-il de l'humanité vis-à-vis de ce commandement ?</a:t>
            </a:r>
            <a:endParaRPr lang="fr-FR" dirty="0">
              <a:effectLst/>
            </a:endParaRPr>
          </a:p>
          <a:p>
            <a:pPr algn="just">
              <a:buFont typeface="Wingdings" panose="05000000000000000000" pitchFamily="2" charset="2"/>
              <a:buChar char="Ø"/>
            </a:pPr>
            <a:r>
              <a:rPr lang="fr-FR" sz="2400" b="1" dirty="0">
                <a:effectLst/>
              </a:rPr>
              <a:t>Ce que la Bible dit:</a:t>
            </a:r>
            <a:endParaRPr lang="fr-FR" sz="2400" dirty="0">
              <a:effectLst/>
            </a:endParaRPr>
          </a:p>
          <a:p>
            <a:pPr lvl="1" algn="just">
              <a:buFont typeface="Wingdings" panose="05000000000000000000" pitchFamily="2" charset="2"/>
              <a:buChar char="ü"/>
            </a:pPr>
            <a:r>
              <a:rPr lang="fr-FR" dirty="0"/>
              <a:t>En </a:t>
            </a:r>
            <a:r>
              <a:rPr lang="fr-FR" b="1" dirty="0"/>
              <a:t>Genèse 6/5</a:t>
            </a:r>
            <a:r>
              <a:rPr lang="fr-FR" dirty="0"/>
              <a:t> nous lisons: "</a:t>
            </a:r>
            <a:r>
              <a:rPr lang="fr-FR" i="1" dirty="0"/>
              <a:t>L'Eternel vit que la méchanceté des hommes était grande sur la terre et que toutes les </a:t>
            </a:r>
            <a:r>
              <a:rPr lang="fr-FR" b="1" i="1" dirty="0"/>
              <a:t>pensées de leur cœur</a:t>
            </a:r>
            <a:r>
              <a:rPr lang="fr-FR" i="1" dirty="0"/>
              <a:t> se portaient chaque jour </a:t>
            </a:r>
            <a:r>
              <a:rPr lang="fr-FR" b="1" i="1" u="sng" dirty="0"/>
              <a:t>uniquement vers le mal</a:t>
            </a:r>
            <a:r>
              <a:rPr lang="fr-FR" dirty="0"/>
              <a:t>". </a:t>
            </a:r>
          </a:p>
          <a:p>
            <a:pPr marL="457200" lvl="1" indent="0" algn="just">
              <a:buNone/>
            </a:pPr>
            <a:endParaRPr lang="fr-FR" dirty="0"/>
          </a:p>
          <a:p>
            <a:pPr marL="457200" lvl="1" indent="0" algn="just">
              <a:buNone/>
            </a:pPr>
            <a:r>
              <a:rPr lang="fr-FR" dirty="0"/>
              <a:t>Ce que nous pensons et ce qui remplit nos pensées, finit par se traduire dans nos paroles et par des actes. Une pensée que nous avons est une chose qui, par la suite, a beaucoup de chance de se réaliser.</a:t>
            </a:r>
          </a:p>
          <a:p>
            <a:pPr marL="0" indent="0">
              <a:buNone/>
            </a:pPr>
            <a:endParaRPr lang="fr-FR" sz="2400" dirty="0">
              <a:effectLst/>
            </a:endParaRPr>
          </a:p>
          <a:p>
            <a:endParaRPr lang="fr-FR" dirty="0"/>
          </a:p>
        </p:txBody>
      </p:sp>
    </p:spTree>
    <p:extLst>
      <p:ext uri="{BB962C8B-B14F-4D97-AF65-F5344CB8AC3E}">
        <p14:creationId xmlns:p14="http://schemas.microsoft.com/office/powerpoint/2010/main" val="236878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841248"/>
            <a:ext cx="11411712" cy="5335715"/>
          </a:xfrm>
        </p:spPr>
        <p:txBody>
          <a:bodyPr>
            <a:normAutofit/>
          </a:bodyPr>
          <a:lstStyle/>
          <a:p>
            <a:pPr marL="0" indent="0" algn="just">
              <a:buNone/>
            </a:pPr>
            <a:r>
              <a:rPr lang="fr-FR" b="1" dirty="0"/>
              <a:t>2: </a:t>
            </a:r>
            <a:r>
              <a:rPr lang="fr-FR" b="1" dirty="0">
                <a:effectLst/>
              </a:rPr>
              <a:t>Qu'en est-il de l'humanité vis-à-vis de ce commandement ?</a:t>
            </a:r>
            <a:endParaRPr lang="fr-FR" dirty="0">
              <a:effectLst/>
            </a:endParaRPr>
          </a:p>
          <a:p>
            <a:pPr algn="just">
              <a:buFont typeface="Wingdings" panose="05000000000000000000" pitchFamily="2" charset="2"/>
              <a:buChar char="Ø"/>
            </a:pPr>
            <a:r>
              <a:rPr lang="fr-FR" sz="2400" b="1" dirty="0">
                <a:effectLst/>
              </a:rPr>
              <a:t>Ce que la Bible dit:</a:t>
            </a:r>
            <a:endParaRPr lang="fr-FR" sz="2400" dirty="0">
              <a:effectLst/>
            </a:endParaRPr>
          </a:p>
          <a:p>
            <a:pPr lvl="1" algn="just">
              <a:buFont typeface="Wingdings" panose="05000000000000000000" pitchFamily="2" charset="2"/>
              <a:buChar char="ü"/>
            </a:pPr>
            <a:r>
              <a:rPr lang="fr-FR" dirty="0"/>
              <a:t>En </a:t>
            </a:r>
            <a:r>
              <a:rPr lang="fr-FR" b="1" dirty="0"/>
              <a:t>Genèse 6/5</a:t>
            </a:r>
            <a:r>
              <a:rPr lang="fr-FR" dirty="0"/>
              <a:t> nous lisons: "</a:t>
            </a:r>
            <a:r>
              <a:rPr lang="fr-FR" i="1" dirty="0"/>
              <a:t>L'Eternel vit que la méchanceté des hommes était grande sur la terre et que toutes les </a:t>
            </a:r>
            <a:r>
              <a:rPr lang="fr-FR" b="1" i="1" dirty="0"/>
              <a:t>pensées de leur cœur</a:t>
            </a:r>
            <a:r>
              <a:rPr lang="fr-FR" i="1" dirty="0"/>
              <a:t> se portaient chaque jour </a:t>
            </a:r>
            <a:r>
              <a:rPr lang="fr-FR" b="1" i="1" u="sng" dirty="0"/>
              <a:t>uniquement vers le mal</a:t>
            </a:r>
            <a:r>
              <a:rPr lang="fr-FR" dirty="0"/>
              <a:t>". </a:t>
            </a:r>
          </a:p>
          <a:p>
            <a:pPr lvl="1" algn="just">
              <a:buFont typeface="Wingdings" panose="05000000000000000000" pitchFamily="2" charset="2"/>
              <a:buChar char="ü"/>
            </a:pPr>
            <a:r>
              <a:rPr lang="fr-FR" dirty="0"/>
              <a:t>En </a:t>
            </a:r>
            <a:r>
              <a:rPr lang="fr-FR" b="1" dirty="0"/>
              <a:t>Jérémie 18/12</a:t>
            </a:r>
            <a:r>
              <a:rPr lang="fr-FR" dirty="0"/>
              <a:t>, Dieu appelle son peuple pour lui dire: </a:t>
            </a:r>
            <a:r>
              <a:rPr lang="fr-FR" i="1" dirty="0"/>
              <a:t>Reviens, tu vas au-devant du malheur, cela suffit, reviens !  " Mais ils disent: c'est en vain ! car </a:t>
            </a:r>
            <a:r>
              <a:rPr lang="fr-FR" b="1" i="1" dirty="0"/>
              <a:t>nous suivrons nos pensées</a:t>
            </a:r>
            <a:r>
              <a:rPr lang="fr-FR" i="1" dirty="0"/>
              <a:t>, nous agirons chacun selon les </a:t>
            </a:r>
            <a:r>
              <a:rPr lang="fr-FR" b="1" i="1" dirty="0"/>
              <a:t>penchants de notre mauvais cœur</a:t>
            </a:r>
            <a:r>
              <a:rPr lang="fr-FR" i="1" dirty="0"/>
              <a:t>".</a:t>
            </a:r>
            <a:r>
              <a:rPr lang="fr-FR" dirty="0"/>
              <a:t> </a:t>
            </a:r>
          </a:p>
          <a:p>
            <a:pPr marL="457200" lvl="1" indent="0" algn="just">
              <a:buNone/>
            </a:pPr>
            <a:endParaRPr lang="fr-FR" dirty="0"/>
          </a:p>
          <a:p>
            <a:pPr marL="457200" lvl="1" indent="0" algn="just">
              <a:buNone/>
            </a:pPr>
            <a:r>
              <a:rPr lang="fr-FR" dirty="0"/>
              <a:t>Ils s'en rendaient compte et </a:t>
            </a:r>
            <a:r>
              <a:rPr lang="fr-FR" u="sng" dirty="0"/>
              <a:t>ils ont fait le choix de suivre leurs propres pensées et les penchants de leur cœur</a:t>
            </a:r>
            <a:r>
              <a:rPr lang="fr-FR" dirty="0"/>
              <a:t>. </a:t>
            </a:r>
          </a:p>
          <a:p>
            <a:pPr marL="0" indent="0">
              <a:buNone/>
            </a:pPr>
            <a:endParaRPr lang="fr-FR" sz="2400" dirty="0">
              <a:effectLst/>
            </a:endParaRPr>
          </a:p>
        </p:txBody>
      </p:sp>
    </p:spTree>
    <p:extLst>
      <p:ext uri="{BB962C8B-B14F-4D97-AF65-F5344CB8AC3E}">
        <p14:creationId xmlns:p14="http://schemas.microsoft.com/office/powerpoint/2010/main" val="420720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841248"/>
            <a:ext cx="11411712" cy="5335715"/>
          </a:xfrm>
        </p:spPr>
        <p:txBody>
          <a:bodyPr>
            <a:normAutofit/>
          </a:bodyPr>
          <a:lstStyle/>
          <a:p>
            <a:pPr marL="0" indent="0" algn="just">
              <a:buNone/>
            </a:pPr>
            <a:r>
              <a:rPr lang="fr-FR" b="1" dirty="0"/>
              <a:t>2: </a:t>
            </a:r>
            <a:r>
              <a:rPr lang="fr-FR" b="1" dirty="0">
                <a:effectLst/>
              </a:rPr>
              <a:t>Qu'en est-il de l'humanité vis-à-vis de ce commandement ?</a:t>
            </a:r>
            <a:endParaRPr lang="fr-FR" dirty="0">
              <a:effectLst/>
            </a:endParaRPr>
          </a:p>
          <a:p>
            <a:pPr algn="just">
              <a:buFont typeface="Wingdings" panose="05000000000000000000" pitchFamily="2" charset="2"/>
              <a:buChar char="Ø"/>
            </a:pPr>
            <a:r>
              <a:rPr lang="fr-FR" sz="2400" b="1" dirty="0">
                <a:effectLst/>
              </a:rPr>
              <a:t>Ce que la Bible dit:</a:t>
            </a:r>
            <a:endParaRPr lang="fr-FR" sz="2400" dirty="0">
              <a:effectLst/>
            </a:endParaRPr>
          </a:p>
          <a:p>
            <a:pPr algn="just">
              <a:buFont typeface="Wingdings" panose="05000000000000000000" pitchFamily="2" charset="2"/>
              <a:buChar char="Ø"/>
            </a:pPr>
            <a:r>
              <a:rPr lang="fr-FR" sz="2400" b="1" dirty="0">
                <a:effectLst/>
              </a:rPr>
              <a:t>Et aujourd'hui ?  </a:t>
            </a:r>
            <a:endParaRPr lang="fr-FR" sz="2400" dirty="0">
              <a:effectLst/>
            </a:endParaRPr>
          </a:p>
          <a:p>
            <a:pPr lvl="1" algn="just">
              <a:buFont typeface="Wingdings" panose="05000000000000000000" pitchFamily="2" charset="2"/>
              <a:buChar char="ü"/>
            </a:pPr>
            <a:r>
              <a:rPr lang="fr-FR" dirty="0">
                <a:effectLst/>
              </a:rPr>
              <a:t>L'homme se détourne délibérément et consciemment et construit ses propres "</a:t>
            </a:r>
            <a:r>
              <a:rPr lang="fr-FR" b="1" dirty="0">
                <a:effectLst/>
              </a:rPr>
              <a:t>Normes de conduite</a:t>
            </a:r>
            <a:r>
              <a:rPr lang="fr-FR" dirty="0">
                <a:effectLst/>
              </a:rPr>
              <a:t>". </a:t>
            </a:r>
          </a:p>
          <a:p>
            <a:pPr lvl="1" algn="just">
              <a:buFont typeface="Wingdings" panose="05000000000000000000" pitchFamily="2" charset="2"/>
              <a:buChar char="ü"/>
            </a:pPr>
            <a:r>
              <a:rPr lang="fr-FR" dirty="0">
                <a:highlight>
                  <a:srgbClr val="FFFF00"/>
                </a:highlight>
              </a:rPr>
              <a:t>L'homme redéfinit "le Bien et le Mal";</a:t>
            </a:r>
            <a:r>
              <a:rPr lang="fr-FR" dirty="0">
                <a:effectLst/>
                <a:highlight>
                  <a:srgbClr val="FFFF00"/>
                </a:highlight>
              </a:rPr>
              <a:t> </a:t>
            </a:r>
          </a:p>
          <a:p>
            <a:pPr lvl="1" algn="just">
              <a:buFont typeface="Wingdings" panose="05000000000000000000" pitchFamily="2" charset="2"/>
              <a:buChar char="ü"/>
            </a:pPr>
            <a:r>
              <a:rPr lang="fr-FR" dirty="0">
                <a:effectLst/>
              </a:rPr>
              <a:t>Quelquefois en croyant avoir raison et en croyant que c'est juste devant Dieu. Exemple de Pierre (</a:t>
            </a:r>
            <a:r>
              <a:rPr lang="fr-FR" b="1" dirty="0">
                <a:effectLst/>
              </a:rPr>
              <a:t>Matthieu 16/23</a:t>
            </a:r>
            <a:r>
              <a:rPr lang="fr-FR" dirty="0">
                <a:effectLst/>
              </a:rPr>
              <a:t>,et </a:t>
            </a:r>
            <a:r>
              <a:rPr lang="fr-FR" b="1" dirty="0">
                <a:effectLst/>
              </a:rPr>
              <a:t>Marc 8/33</a:t>
            </a:r>
            <a:r>
              <a:rPr lang="fr-FR" dirty="0">
                <a:effectLst/>
              </a:rPr>
              <a:t>).</a:t>
            </a:r>
          </a:p>
          <a:p>
            <a:pPr lvl="1" algn="just">
              <a:buFont typeface="Wingdings" panose="05000000000000000000" pitchFamily="2" charset="2"/>
              <a:buChar char="ü"/>
            </a:pPr>
            <a:endParaRPr lang="fr-FR" dirty="0">
              <a:effectLst/>
            </a:endParaRPr>
          </a:p>
          <a:p>
            <a:pPr marL="457200" lvl="1" indent="0" algn="just">
              <a:buNone/>
            </a:pPr>
            <a:r>
              <a:rPr lang="fr-FR" b="1" dirty="0">
                <a:effectLst/>
              </a:rPr>
              <a:t>Si du point de vue de l'homme, son cœur n'est pas tourné vers le mal (à cause de sa redéfinition des normes de conduite), il l'est quand-même, du point de vue de Dieu.</a:t>
            </a:r>
            <a:endParaRPr lang="fr-FR" dirty="0">
              <a:effectLst/>
            </a:endParaRPr>
          </a:p>
          <a:p>
            <a:pPr>
              <a:buFont typeface="Wingdings" panose="05000000000000000000" pitchFamily="2" charset="2"/>
              <a:buChar char="Ø"/>
            </a:pPr>
            <a:endParaRPr lang="fr-FR" dirty="0">
              <a:effectLst/>
            </a:endParaRPr>
          </a:p>
          <a:p>
            <a:endParaRPr lang="fr-FR" dirty="0"/>
          </a:p>
        </p:txBody>
      </p:sp>
    </p:spTree>
    <p:extLst>
      <p:ext uri="{BB962C8B-B14F-4D97-AF65-F5344CB8AC3E}">
        <p14:creationId xmlns:p14="http://schemas.microsoft.com/office/powerpoint/2010/main" val="193439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841248"/>
            <a:ext cx="11411712" cy="5335715"/>
          </a:xfrm>
        </p:spPr>
        <p:txBody>
          <a:bodyPr>
            <a:normAutofit/>
          </a:bodyPr>
          <a:lstStyle/>
          <a:p>
            <a:pPr marL="0" indent="0" algn="just">
              <a:buNone/>
            </a:pPr>
            <a:r>
              <a:rPr lang="fr-FR" b="1" dirty="0"/>
              <a:t>3</a:t>
            </a:r>
            <a:r>
              <a:rPr lang="fr-FR" b="1" dirty="0">
                <a:effectLst/>
              </a:rPr>
              <a:t>: Qu'en est-il du chrétien ?</a:t>
            </a:r>
            <a:endParaRPr lang="fr-FR" dirty="0">
              <a:effectLst/>
            </a:endParaRPr>
          </a:p>
          <a:p>
            <a:pPr algn="just">
              <a:buFont typeface="Wingdings" panose="05000000000000000000" pitchFamily="2" charset="2"/>
              <a:buChar char="Ø"/>
            </a:pPr>
            <a:r>
              <a:rPr lang="fr-FR" sz="2400" b="1" dirty="0">
                <a:effectLst/>
              </a:rPr>
              <a:t>Paul rappelle notre passé:</a:t>
            </a:r>
            <a:endParaRPr lang="fr-FR" sz="2400" dirty="0">
              <a:effectLst/>
            </a:endParaRPr>
          </a:p>
          <a:p>
            <a:pPr marL="457200" lvl="1" indent="0" algn="just">
              <a:buNone/>
            </a:pPr>
            <a:r>
              <a:rPr lang="fr-FR" dirty="0">
                <a:effectLst/>
              </a:rPr>
              <a:t>Dans </a:t>
            </a:r>
            <a:r>
              <a:rPr lang="fr-FR" b="1" dirty="0">
                <a:effectLst/>
              </a:rPr>
              <a:t>Colossiens 1/21</a:t>
            </a:r>
            <a:r>
              <a:rPr lang="fr-FR" dirty="0">
                <a:effectLst/>
              </a:rPr>
              <a:t>, nous lisons: "</a:t>
            </a:r>
            <a:r>
              <a:rPr lang="fr-FR" i="1" dirty="0">
                <a:effectLst/>
              </a:rPr>
              <a:t>Vous, qui étiez autrefois étrangers et </a:t>
            </a:r>
            <a:r>
              <a:rPr lang="fr-FR" b="1" i="1" dirty="0">
                <a:effectLst/>
              </a:rPr>
              <a:t>ennemis par vos </a:t>
            </a:r>
            <a:r>
              <a:rPr lang="fr-FR" b="1" i="1" u="sng" dirty="0">
                <a:effectLst/>
              </a:rPr>
              <a:t>pensées</a:t>
            </a:r>
            <a:r>
              <a:rPr lang="fr-FR" b="1" i="1" dirty="0">
                <a:effectLst/>
              </a:rPr>
              <a:t> et par vos </a:t>
            </a:r>
            <a:r>
              <a:rPr lang="fr-FR" b="1" i="1" u="sng" dirty="0">
                <a:effectLst/>
              </a:rPr>
              <a:t>mauvaises œuvres</a:t>
            </a:r>
            <a:r>
              <a:rPr lang="fr-FR" i="1" dirty="0">
                <a:effectLst/>
              </a:rPr>
              <a:t>…"</a:t>
            </a:r>
          </a:p>
          <a:p>
            <a:pPr marL="0" indent="0">
              <a:buNone/>
            </a:pPr>
            <a:endParaRPr lang="fr-FR" dirty="0">
              <a:effectLst/>
            </a:endParaRPr>
          </a:p>
          <a:p>
            <a:endParaRPr lang="fr-FR" dirty="0"/>
          </a:p>
        </p:txBody>
      </p:sp>
    </p:spTree>
    <p:extLst>
      <p:ext uri="{BB962C8B-B14F-4D97-AF65-F5344CB8AC3E}">
        <p14:creationId xmlns:p14="http://schemas.microsoft.com/office/powerpoint/2010/main" val="282040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905256"/>
            <a:ext cx="11411712" cy="5404104"/>
          </a:xfrm>
        </p:spPr>
        <p:txBody>
          <a:bodyPr>
            <a:normAutofit fontScale="92500" lnSpcReduction="20000"/>
          </a:bodyPr>
          <a:lstStyle/>
          <a:p>
            <a:pPr marL="0" indent="0" algn="just">
              <a:buNone/>
            </a:pPr>
            <a:r>
              <a:rPr lang="fr-FR" sz="3000" b="1" dirty="0"/>
              <a:t>3</a:t>
            </a:r>
            <a:r>
              <a:rPr lang="fr-FR" sz="3000" b="1" dirty="0">
                <a:effectLst/>
              </a:rPr>
              <a:t>: Qu'en est-il du chrétien ?</a:t>
            </a:r>
            <a:endParaRPr lang="fr-FR" sz="3000" dirty="0">
              <a:effectLst/>
            </a:endParaRPr>
          </a:p>
          <a:p>
            <a:pPr algn="just">
              <a:buFont typeface="Wingdings" panose="05000000000000000000" pitchFamily="2" charset="2"/>
              <a:buChar char="Ø"/>
            </a:pPr>
            <a:r>
              <a:rPr lang="fr-FR" sz="2600" b="1" dirty="0">
                <a:effectLst/>
              </a:rPr>
              <a:t>Paul rappelle notre passé:</a:t>
            </a:r>
            <a:endParaRPr lang="fr-FR" sz="2600" dirty="0">
              <a:effectLst/>
            </a:endParaRPr>
          </a:p>
          <a:p>
            <a:pPr algn="just">
              <a:buFont typeface="Wingdings" panose="05000000000000000000" pitchFamily="2" charset="2"/>
              <a:buChar char="Ø"/>
            </a:pPr>
            <a:r>
              <a:rPr lang="fr-FR" sz="2600" b="1" dirty="0">
                <a:effectLst/>
              </a:rPr>
              <a:t>Paul fait appel à notre intelligence et suscite la réflexion:</a:t>
            </a:r>
            <a:endParaRPr lang="fr-FR" sz="2600" dirty="0">
              <a:effectLst/>
            </a:endParaRPr>
          </a:p>
          <a:p>
            <a:pPr lvl="1" algn="just">
              <a:buFont typeface="Wingdings" panose="05000000000000000000" pitchFamily="2" charset="2"/>
              <a:buChar char="ü"/>
            </a:pPr>
            <a:r>
              <a:rPr lang="fr-FR" sz="2600" dirty="0">
                <a:effectLst/>
              </a:rPr>
              <a:t>En </a:t>
            </a:r>
            <a:r>
              <a:rPr lang="fr-FR" sz="2600" b="1" dirty="0">
                <a:effectLst/>
              </a:rPr>
              <a:t>2 Corinthiens 10/3-5</a:t>
            </a:r>
            <a:r>
              <a:rPr lang="fr-FR" sz="2600" dirty="0">
                <a:effectLst/>
              </a:rPr>
              <a:t> nous lisons: "</a:t>
            </a:r>
            <a:r>
              <a:rPr lang="fr-FR" sz="2600" i="1" dirty="0">
                <a:effectLst/>
              </a:rPr>
              <a:t>Si nous marchons dans la chair, nous ne combattons pas selon la chair. Car les armes avec lesquelles nous combattons ne sont pas charnelles; mais elles sont puissantes, par la vertu de Dieu, pour </a:t>
            </a:r>
            <a:r>
              <a:rPr lang="fr-FR" sz="2600" b="1" i="1" dirty="0">
                <a:effectLst/>
              </a:rPr>
              <a:t>renverser des forteresses</a:t>
            </a:r>
            <a:r>
              <a:rPr lang="fr-FR" sz="2600" i="1" dirty="0">
                <a:effectLst/>
              </a:rPr>
              <a:t>. Nous renversons les raisonnements et toute hauteur qui s'élève contre la connaissance de Dieu, et </a:t>
            </a:r>
            <a:r>
              <a:rPr lang="fr-FR" sz="2600" b="1" i="1" dirty="0">
                <a:effectLst/>
              </a:rPr>
              <a:t>nous amenons </a:t>
            </a:r>
            <a:r>
              <a:rPr lang="fr-FR" sz="2600" b="1" i="1" u="sng" dirty="0">
                <a:effectLst/>
              </a:rPr>
              <a:t>toute pensée captive</a:t>
            </a:r>
            <a:r>
              <a:rPr lang="fr-FR" sz="2600" b="1" i="1" dirty="0">
                <a:effectLst/>
              </a:rPr>
              <a:t> à </a:t>
            </a:r>
            <a:r>
              <a:rPr lang="fr-FR" sz="2600" b="1" i="1" u="sng" dirty="0">
                <a:effectLst/>
              </a:rPr>
              <a:t>l'obéissance de Christ</a:t>
            </a:r>
            <a:r>
              <a:rPr lang="fr-FR" sz="2600" b="1" i="1" dirty="0">
                <a:effectLst/>
              </a:rPr>
              <a:t> </a:t>
            </a:r>
            <a:r>
              <a:rPr lang="fr-FR" sz="2600" dirty="0">
                <a:effectLst/>
              </a:rPr>
              <a:t>". </a:t>
            </a:r>
          </a:p>
          <a:p>
            <a:pPr lvl="1" algn="just">
              <a:buFont typeface="Wingdings" panose="05000000000000000000" pitchFamily="2" charset="2"/>
              <a:buChar char="ü"/>
            </a:pPr>
            <a:endParaRPr lang="fr-FR" sz="2600" dirty="0">
              <a:effectLst/>
            </a:endParaRPr>
          </a:p>
          <a:p>
            <a:pPr lvl="1" algn="just">
              <a:buFont typeface="Wingdings" panose="05000000000000000000" pitchFamily="2" charset="2"/>
              <a:buChar char="ü"/>
            </a:pPr>
            <a:r>
              <a:rPr lang="fr-FR" sz="2600" dirty="0">
                <a:effectLst/>
              </a:rPr>
              <a:t>Mais Paul craint quelque chose d'important qui peut se produire même pour des chrétiens.</a:t>
            </a:r>
          </a:p>
          <a:p>
            <a:pPr marL="457200" lvl="1" indent="0" algn="just">
              <a:buNone/>
            </a:pPr>
            <a:r>
              <a:rPr lang="fr-FR" sz="2600" b="1" dirty="0">
                <a:effectLst/>
              </a:rPr>
              <a:t>2 Corinthiens 11/3</a:t>
            </a:r>
            <a:r>
              <a:rPr lang="fr-FR" sz="2600" dirty="0">
                <a:effectLst/>
              </a:rPr>
              <a:t>: "</a:t>
            </a:r>
            <a:r>
              <a:rPr lang="fr-FR" sz="2600" i="1" dirty="0">
                <a:effectLst/>
              </a:rPr>
              <a:t>Toutefois, de même que le serpent séduisit Eve par sa ruse</a:t>
            </a:r>
            <a:r>
              <a:rPr lang="fr-FR" sz="2600" b="1" i="1" dirty="0">
                <a:effectLst/>
              </a:rPr>
              <a:t>, je </a:t>
            </a:r>
            <a:r>
              <a:rPr lang="fr-FR" sz="2600" b="1" i="1" u="sng" dirty="0">
                <a:effectLst/>
              </a:rPr>
              <a:t>crains</a:t>
            </a:r>
            <a:r>
              <a:rPr lang="fr-FR" sz="2600" b="1" i="1" dirty="0">
                <a:effectLst/>
              </a:rPr>
              <a:t> que</a:t>
            </a:r>
            <a:r>
              <a:rPr lang="fr-FR" sz="2600" i="1" dirty="0">
                <a:effectLst/>
              </a:rPr>
              <a:t> </a:t>
            </a:r>
            <a:r>
              <a:rPr lang="fr-FR" sz="2600" b="1" i="1" dirty="0">
                <a:effectLst/>
              </a:rPr>
              <a:t>vos pensées</a:t>
            </a:r>
            <a:r>
              <a:rPr lang="fr-FR" sz="2600" i="1" dirty="0">
                <a:effectLst/>
              </a:rPr>
              <a:t> </a:t>
            </a:r>
            <a:r>
              <a:rPr lang="fr-FR" sz="2600" b="1" i="1" dirty="0">
                <a:effectLst/>
              </a:rPr>
              <a:t>ne se </a:t>
            </a:r>
            <a:r>
              <a:rPr lang="fr-FR" sz="2600" b="1" i="1" u="sng" dirty="0">
                <a:effectLst/>
              </a:rPr>
              <a:t>corrompent</a:t>
            </a:r>
            <a:r>
              <a:rPr lang="fr-FR" sz="2600" b="1" i="1" dirty="0">
                <a:effectLst/>
              </a:rPr>
              <a:t> et ne se </a:t>
            </a:r>
            <a:r>
              <a:rPr lang="fr-FR" sz="2600" b="1" i="1" u="sng" dirty="0">
                <a:effectLst/>
              </a:rPr>
              <a:t>détournent</a:t>
            </a:r>
            <a:r>
              <a:rPr lang="fr-FR" sz="2600" i="1" dirty="0">
                <a:effectLst/>
              </a:rPr>
              <a:t> de la simplicité à l'égard de Christ</a:t>
            </a:r>
            <a:r>
              <a:rPr lang="fr-FR" sz="2600" dirty="0">
                <a:effectLst/>
              </a:rPr>
              <a:t>". </a:t>
            </a:r>
          </a:p>
          <a:p>
            <a:pPr lvl="1" algn="just">
              <a:buFont typeface="Wingdings" panose="05000000000000000000" pitchFamily="2" charset="2"/>
              <a:buChar char="ü"/>
            </a:pPr>
            <a:endParaRPr lang="fr-FR" sz="2600" dirty="0">
              <a:effectLst/>
            </a:endParaRPr>
          </a:p>
          <a:p>
            <a:pPr lvl="1" algn="just">
              <a:buFont typeface="Wingdings" panose="05000000000000000000" pitchFamily="2" charset="2"/>
              <a:buChar char="ü"/>
            </a:pPr>
            <a:r>
              <a:rPr lang="fr-FR" sz="2600" b="1" dirty="0">
                <a:effectLst/>
              </a:rPr>
              <a:t>Ce que Paul craint pour l'église de Corinthe, ne le craignons nous pas pour nous-même aujourd'hui ?</a:t>
            </a:r>
            <a:endParaRPr lang="fr-FR" sz="2600" dirty="0">
              <a:effectLst/>
            </a:endParaRPr>
          </a:p>
          <a:p>
            <a:pPr marL="0" indent="0">
              <a:buNone/>
            </a:pPr>
            <a:endParaRPr lang="fr-FR" dirty="0">
              <a:effectLst/>
            </a:endParaRPr>
          </a:p>
          <a:p>
            <a:endParaRPr lang="fr-FR" dirty="0"/>
          </a:p>
        </p:txBody>
      </p:sp>
    </p:spTree>
    <p:extLst>
      <p:ext uri="{BB962C8B-B14F-4D97-AF65-F5344CB8AC3E}">
        <p14:creationId xmlns:p14="http://schemas.microsoft.com/office/powerpoint/2010/main" val="12402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FCE316-FC22-4916-8BDC-D0AC3C685979}"/>
              </a:ext>
            </a:extLst>
          </p:cNvPr>
          <p:cNvSpPr>
            <a:spLocks noGrp="1"/>
          </p:cNvSpPr>
          <p:nvPr>
            <p:ph type="title"/>
          </p:nvPr>
        </p:nvSpPr>
        <p:spPr>
          <a:xfrm>
            <a:off x="765048" y="210313"/>
            <a:ext cx="10515600" cy="521207"/>
          </a:xfrm>
        </p:spPr>
        <p:txBody>
          <a:bodyPr>
            <a:normAutofit fontScale="90000"/>
          </a:bodyPr>
          <a:lstStyle/>
          <a:p>
            <a:pPr algn="ctr"/>
            <a:r>
              <a:rPr lang="fr-FR" b="1" i="1" dirty="0"/>
              <a:t>Renouveler nos Pensées</a:t>
            </a:r>
            <a:endParaRPr lang="fr-FR" b="1" dirty="0"/>
          </a:p>
        </p:txBody>
      </p:sp>
      <p:sp>
        <p:nvSpPr>
          <p:cNvPr id="3" name="Espace réservé du contenu 2">
            <a:extLst>
              <a:ext uri="{FF2B5EF4-FFF2-40B4-BE49-F238E27FC236}">
                <a16:creationId xmlns:a16="http://schemas.microsoft.com/office/drawing/2014/main" id="{3AD8B113-7A91-42D1-8E81-9B7956D716E6}"/>
              </a:ext>
            </a:extLst>
          </p:cNvPr>
          <p:cNvSpPr>
            <a:spLocks noGrp="1"/>
          </p:cNvSpPr>
          <p:nvPr>
            <p:ph idx="1"/>
          </p:nvPr>
        </p:nvSpPr>
        <p:spPr>
          <a:xfrm>
            <a:off x="512064" y="905256"/>
            <a:ext cx="11411712" cy="5404104"/>
          </a:xfrm>
        </p:spPr>
        <p:txBody>
          <a:bodyPr>
            <a:normAutofit/>
          </a:bodyPr>
          <a:lstStyle/>
          <a:p>
            <a:pPr marL="0" indent="0" algn="just">
              <a:buNone/>
            </a:pPr>
            <a:r>
              <a:rPr lang="fr-FR" sz="3000" b="1" dirty="0"/>
              <a:t>3</a:t>
            </a:r>
            <a:r>
              <a:rPr lang="fr-FR" b="1" dirty="0">
                <a:effectLst/>
              </a:rPr>
              <a:t>: Qu'en est-il du chrétien ?</a:t>
            </a:r>
            <a:endParaRPr lang="fr-FR" dirty="0">
              <a:effectLst/>
            </a:endParaRPr>
          </a:p>
          <a:p>
            <a:pPr algn="just">
              <a:buFont typeface="Wingdings" panose="05000000000000000000" pitchFamily="2" charset="2"/>
              <a:buChar char="Ø"/>
            </a:pPr>
            <a:r>
              <a:rPr lang="fr-FR" sz="2400" b="1" dirty="0">
                <a:effectLst/>
              </a:rPr>
              <a:t>Paul rappelle notre passé:</a:t>
            </a:r>
            <a:endParaRPr lang="fr-FR" sz="2400" dirty="0">
              <a:effectLst/>
            </a:endParaRPr>
          </a:p>
          <a:p>
            <a:pPr algn="just">
              <a:buFont typeface="Wingdings" panose="05000000000000000000" pitchFamily="2" charset="2"/>
              <a:buChar char="Ø"/>
            </a:pPr>
            <a:r>
              <a:rPr lang="fr-FR" sz="2400" b="1" dirty="0">
                <a:effectLst/>
              </a:rPr>
              <a:t>Paul fait appel à notre intelligence et suscite la réflexion:</a:t>
            </a:r>
            <a:endParaRPr lang="fr-FR" sz="2400" dirty="0"/>
          </a:p>
          <a:p>
            <a:pPr algn="just">
              <a:buFont typeface="Wingdings" panose="05000000000000000000" pitchFamily="2" charset="2"/>
              <a:buChar char="Ø"/>
            </a:pPr>
            <a:r>
              <a:rPr lang="fr-FR" sz="2400" b="1" dirty="0">
                <a:effectLst/>
              </a:rPr>
              <a:t>Que faut-il faire ? </a:t>
            </a:r>
            <a:endParaRPr lang="fr-FR" sz="2400" dirty="0">
              <a:effectLst/>
            </a:endParaRPr>
          </a:p>
          <a:p>
            <a:pPr marL="457200" lvl="1" indent="0">
              <a:buNone/>
            </a:pPr>
            <a:r>
              <a:rPr lang="fr-FR" dirty="0">
                <a:effectLst/>
              </a:rPr>
              <a:t> </a:t>
            </a:r>
          </a:p>
          <a:p>
            <a:pPr marL="457200" lvl="1" indent="0">
              <a:buNone/>
            </a:pPr>
            <a:r>
              <a:rPr lang="fr-FR" dirty="0">
                <a:effectLst/>
              </a:rPr>
              <a:t>Rappelons-nous les paroles de Jésus: "</a:t>
            </a:r>
            <a:r>
              <a:rPr lang="fr-FR" i="1" dirty="0">
                <a:effectLst/>
              </a:rPr>
              <a:t>C'est de l'abondance du cœur que la bouche parle</a:t>
            </a:r>
            <a:r>
              <a:rPr lang="fr-FR" dirty="0">
                <a:effectLst/>
              </a:rPr>
              <a:t>". (</a:t>
            </a:r>
            <a:r>
              <a:rPr lang="fr-FR" b="1" dirty="0">
                <a:effectLst/>
              </a:rPr>
              <a:t>Matthieu 12/34</a:t>
            </a:r>
            <a:r>
              <a:rPr lang="fr-FR" dirty="0">
                <a:effectLst/>
              </a:rPr>
              <a:t>). </a:t>
            </a:r>
          </a:p>
          <a:p>
            <a:pPr marL="457200" lvl="1" indent="0">
              <a:buNone/>
            </a:pPr>
            <a:endParaRPr lang="fr-FR" dirty="0"/>
          </a:p>
          <a:p>
            <a:pPr marL="457200" lvl="1" indent="0">
              <a:buNone/>
            </a:pPr>
            <a:r>
              <a:rPr lang="fr-FR" b="1" dirty="0"/>
              <a:t>Esaïe 55/8</a:t>
            </a:r>
            <a:r>
              <a:rPr lang="fr-FR" dirty="0"/>
              <a:t>, le Seigneur dit: "</a:t>
            </a:r>
            <a:r>
              <a:rPr lang="fr-FR" i="1" dirty="0"/>
              <a:t>Mes pensées ne sont pas vos pensées".</a:t>
            </a:r>
            <a:r>
              <a:rPr lang="fr-FR" dirty="0"/>
              <a:t> </a:t>
            </a:r>
          </a:p>
          <a:p>
            <a:pPr marL="457200" lvl="1" indent="0">
              <a:buNone/>
            </a:pPr>
            <a:endParaRPr lang="fr-FR" dirty="0">
              <a:effectLst/>
            </a:endParaRPr>
          </a:p>
          <a:p>
            <a:pPr marL="457200" lvl="1" indent="0">
              <a:buNone/>
            </a:pPr>
            <a:r>
              <a:rPr lang="fr-FR" b="1" dirty="0">
                <a:sym typeface="Wingdings" panose="05000000000000000000" pitchFamily="2" charset="2"/>
              </a:rPr>
              <a:t> </a:t>
            </a:r>
            <a:r>
              <a:rPr lang="fr-FR" b="1" dirty="0"/>
              <a:t>Nous devons surveiller nos pensées </a:t>
            </a:r>
            <a:r>
              <a:rPr lang="fr-FR" b="1" u="sng" dirty="0">
                <a:solidFill>
                  <a:srgbClr val="FF0000"/>
                </a:solidFill>
                <a:effectLst>
                  <a:outerShdw blurRad="38100" dist="38100" dir="2700000" algn="tl">
                    <a:srgbClr val="000000">
                      <a:alpha val="43137"/>
                    </a:srgbClr>
                  </a:outerShdw>
                </a:effectLst>
              </a:rPr>
              <a:t>et</a:t>
            </a:r>
            <a:r>
              <a:rPr lang="fr-FR" b="1" dirty="0"/>
              <a:t> les contrôler.</a:t>
            </a:r>
            <a:r>
              <a:rPr lang="fr-FR" dirty="0"/>
              <a:t> </a:t>
            </a:r>
          </a:p>
          <a:p>
            <a:pPr marL="0" indent="0">
              <a:buNone/>
            </a:pPr>
            <a:endParaRPr lang="fr-FR" dirty="0">
              <a:effectLst/>
            </a:endParaRPr>
          </a:p>
          <a:p>
            <a:endParaRPr lang="fr-FR" dirty="0"/>
          </a:p>
        </p:txBody>
      </p:sp>
    </p:spTree>
    <p:extLst>
      <p:ext uri="{BB962C8B-B14F-4D97-AF65-F5344CB8AC3E}">
        <p14:creationId xmlns:p14="http://schemas.microsoft.com/office/powerpoint/2010/main" val="28292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1341</Words>
  <Application>Microsoft Office PowerPoint</Application>
  <PresentationFormat>Grand écran</PresentationFormat>
  <Paragraphs>93</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Calibri Light</vt:lpstr>
      <vt:lpstr>Wingdings</vt:lpstr>
      <vt:lpstr>Thème Office</vt:lpstr>
      <vt:lpstr>Renouveler                             nos Pensées</vt:lpstr>
      <vt:lpstr>Renouveler nos Pensées</vt:lpstr>
      <vt:lpstr>Renouveler nos Pensées</vt:lpstr>
      <vt:lpstr>Renouveler nos Pensées</vt:lpstr>
      <vt:lpstr>Renouveler nos Pensées</vt:lpstr>
      <vt:lpstr>Renouveler nos Pensées</vt:lpstr>
      <vt:lpstr>Renouveler nos Pensées</vt:lpstr>
      <vt:lpstr>Renouveler nos Pensées</vt:lpstr>
      <vt:lpstr>Renouveler nos Pensées</vt:lpstr>
      <vt:lpstr>Renouveler nos Pensées</vt:lpstr>
      <vt:lpstr>Renouveler nos Pensées</vt:lpstr>
      <vt:lpstr>Renouveler nos Pensées</vt:lpstr>
      <vt:lpstr>Renouveler nos Pensées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Renouveler                             nos Pensées</dc:title>
  <dc:creator>Simon Barakat</dc:creator>
  <cp:lastModifiedBy>Simon Barakat</cp:lastModifiedBy>
  <cp:revision>19</cp:revision>
  <dcterms:created xsi:type="dcterms:W3CDTF">2019-12-05T10:22:19Z</dcterms:created>
  <dcterms:modified xsi:type="dcterms:W3CDTF">2019-12-07T12:04:51Z</dcterms:modified>
</cp:coreProperties>
</file>